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2" r:id="rId3"/>
  </p:sldMasterIdLst>
  <p:notesMasterIdLst>
    <p:notesMasterId r:id="rId6"/>
  </p:notesMasterIdLst>
  <p:handoutMasterIdLst>
    <p:handoutMasterId r:id="rId65"/>
  </p:handoutMasterIdLst>
  <p:sldIdLst>
    <p:sldId id="327" r:id="rId4"/>
    <p:sldId id="330" r:id="rId5"/>
    <p:sldId id="376" r:id="rId7"/>
    <p:sldId id="385" r:id="rId8"/>
    <p:sldId id="386" r:id="rId9"/>
    <p:sldId id="387" r:id="rId10"/>
    <p:sldId id="388" r:id="rId11"/>
    <p:sldId id="389" r:id="rId12"/>
    <p:sldId id="390" r:id="rId13"/>
    <p:sldId id="391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332" r:id="rId22"/>
    <p:sldId id="298" r:id="rId23"/>
    <p:sldId id="262" r:id="rId24"/>
    <p:sldId id="263" r:id="rId25"/>
    <p:sldId id="299" r:id="rId26"/>
    <p:sldId id="302" r:id="rId27"/>
    <p:sldId id="264" r:id="rId28"/>
    <p:sldId id="266" r:id="rId29"/>
    <p:sldId id="265" r:id="rId30"/>
    <p:sldId id="276" r:id="rId31"/>
    <p:sldId id="303" r:id="rId32"/>
    <p:sldId id="293" r:id="rId33"/>
    <p:sldId id="277" r:id="rId34"/>
    <p:sldId id="269" r:id="rId35"/>
    <p:sldId id="304" r:id="rId36"/>
    <p:sldId id="305" r:id="rId37"/>
    <p:sldId id="307" r:id="rId38"/>
    <p:sldId id="306" r:id="rId39"/>
    <p:sldId id="308" r:id="rId40"/>
    <p:sldId id="270" r:id="rId41"/>
    <p:sldId id="309" r:id="rId42"/>
    <p:sldId id="310" r:id="rId43"/>
    <p:sldId id="311" r:id="rId44"/>
    <p:sldId id="312" r:id="rId45"/>
    <p:sldId id="314" r:id="rId46"/>
    <p:sldId id="313" r:id="rId47"/>
    <p:sldId id="315" r:id="rId48"/>
    <p:sldId id="316" r:id="rId49"/>
    <p:sldId id="317" r:id="rId50"/>
    <p:sldId id="294" r:id="rId51"/>
    <p:sldId id="296" r:id="rId52"/>
    <p:sldId id="318" r:id="rId53"/>
    <p:sldId id="319" r:id="rId54"/>
    <p:sldId id="321" r:id="rId55"/>
    <p:sldId id="322" r:id="rId56"/>
    <p:sldId id="323" r:id="rId57"/>
    <p:sldId id="324" r:id="rId58"/>
    <p:sldId id="288" r:id="rId59"/>
    <p:sldId id="289" r:id="rId60"/>
    <p:sldId id="320" r:id="rId61"/>
    <p:sldId id="274" r:id="rId62"/>
    <p:sldId id="275" r:id="rId63"/>
    <p:sldId id="329" r:id="rId6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9" Type="http://schemas.openxmlformats.org/officeDocument/2006/relationships/commentAuthors" Target="commentAuthors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handoutMaster" Target="handoutMasters/handoutMaster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2256367" y="4411663"/>
            <a:ext cx="24892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3043767" y="2293938"/>
            <a:ext cx="9196917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529167" y="2133600"/>
            <a:ext cx="11231033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198563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6E5624D-E8C3-4C1C-A49E-8F28E7FA3CD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Black" panose="020B0A04020102020204" charset="0"/>
                <a:cs typeface="Arial Black" panose="020B0A0402010202020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Black" panose="020B0A04020102020204" charset="0"/>
                <a:cs typeface="Arial Black" panose="020B0A0402010202020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imSun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Black" panose="020B0A04020102020204" charset="0"/>
                <a:cs typeface="Arial Black" panose="020B0A0402010202020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SimSun" panose="02010600030101010101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Black" panose="020B0A04020102020204" charset="0"/>
                <a:cs typeface="Arial Black" panose="020B0A0402010202020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7016751" y="4076700"/>
            <a:ext cx="1862667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2840567" y="4749800"/>
            <a:ext cx="9351433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8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8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9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32891" y="4837974"/>
            <a:ext cx="2514600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Arial Black" panose="020B0A04020102020204" charset="0"/>
                <a:ea typeface="SF Pro" pitchFamily="2" charset="0"/>
                <a:cs typeface="Arial Black" panose="020B0A04020102020204" charset="0"/>
              </a:rPr>
              <a:t>Appasami G</a:t>
            </a:r>
            <a:endParaRPr lang="en-US">
              <a:solidFill>
                <a:schemeClr val="accent1"/>
              </a:solidFill>
              <a:latin typeface="Arial Black" panose="020B0A04020102020204" charset="0"/>
              <a:ea typeface="SF Pro" pitchFamily="2" charset="0"/>
              <a:cs typeface="Arial Black" panose="020B0A04020102020204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Arial Black" panose="020B0A04020102020204" charset="0"/>
                <a:ea typeface="SF Pro" pitchFamily="2" charset="0"/>
                <a:cs typeface="Arial Black" panose="020B0A04020102020204" charset="0"/>
              </a:rPr>
              <a:t>21/02/2023</a:t>
            </a:r>
            <a:endParaRPr lang="en-US" dirty="0">
              <a:solidFill>
                <a:schemeClr val="accent1"/>
              </a:solidFill>
              <a:latin typeface="Arial Black" panose="020B0A04020102020204" charset="0"/>
              <a:ea typeface="SF Pro" pitchFamily="2" charset="0"/>
              <a:cs typeface="Arial Black" panose="020B0A04020102020204" charset="0"/>
            </a:endParaRPr>
          </a:p>
        </p:txBody>
      </p:sp>
      <p:sp>
        <p:nvSpPr>
          <p:cNvPr id="7" name="Bevel 6"/>
          <p:cNvSpPr/>
          <p:nvPr/>
        </p:nvSpPr>
        <p:spPr>
          <a:xfrm>
            <a:off x="583565" y="2200910"/>
            <a:ext cx="6181725" cy="2338705"/>
          </a:xfrm>
          <a:prstGeom prst="bevel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Cousera Applied Data Science Capstone Project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accent1"/>
                </a:solidFill>
              </a:rPr>
              <a:t>Screen shots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9600" y="1417955"/>
            <a:ext cx="4727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  <a:sym typeface="+mn-ea"/>
              </a:rPr>
              <a:t>8. </a:t>
            </a:r>
            <a:r>
              <a:rPr lang="en-US" sz="2400">
                <a:solidFill>
                  <a:srgbClr val="FF0000"/>
                </a:solidFill>
                <a:sym typeface="+mn-ea"/>
              </a:rPr>
              <a:t>EDA with visualization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5345430" y="0"/>
          <a:ext cx="6847205" cy="685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6438900" imgH="5010150" progId="Paint.Picture">
                  <p:embed/>
                </p:oleObj>
              </mc:Choice>
              <mc:Fallback>
                <p:oleObj name="" r:id="rId1" imgW="6438900" imgH="501015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45430" y="0"/>
                        <a:ext cx="6847205" cy="685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accent1"/>
                </a:solidFill>
              </a:rPr>
              <a:t>Screen shots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9600" y="1417955"/>
            <a:ext cx="4727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  <a:sym typeface="+mn-ea"/>
              </a:rPr>
              <a:t>9. EDA with SQL results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5015865" y="0"/>
          <a:ext cx="7176135" cy="685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9991725" imgH="8086725" progId="Paint.Picture">
                  <p:embed/>
                </p:oleObj>
              </mc:Choice>
              <mc:Fallback>
                <p:oleObj name="" r:id="rId1" imgW="9991725" imgH="808672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15865" y="0"/>
                        <a:ext cx="7176135" cy="6858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accent1"/>
                </a:solidFill>
              </a:rPr>
              <a:t>Screen shots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9600" y="1417955"/>
            <a:ext cx="47275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  <a:sym typeface="+mn-ea"/>
              </a:rPr>
              <a:t>10. </a:t>
            </a:r>
            <a:r>
              <a:rPr lang="en-US" sz="2400">
                <a:solidFill>
                  <a:srgbClr val="FF0000"/>
                </a:solidFill>
                <a:sym typeface="+mn-ea"/>
              </a:rPr>
              <a:t> interactive map with Folium results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01" name="Content Placeholder 100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99050" y="0"/>
            <a:ext cx="6921500" cy="65830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accent1"/>
                </a:solidFill>
              </a:rPr>
              <a:t>Screen shots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9600" y="1417955"/>
            <a:ext cx="4727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  <a:sym typeface="+mn-ea"/>
              </a:rPr>
              <a:t>11. </a:t>
            </a:r>
            <a:r>
              <a:rPr lang="en-US" sz="2400">
                <a:solidFill>
                  <a:srgbClr val="FF0000"/>
                </a:solidFill>
                <a:sym typeface="+mn-ea"/>
              </a:rPr>
              <a:t>Plotly Dash dashboard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4669155" y="0"/>
          <a:ext cx="7522210" cy="685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7143750" imgH="4676775" progId="Paint.Picture">
                  <p:embed/>
                </p:oleObj>
              </mc:Choice>
              <mc:Fallback>
                <p:oleObj name="" r:id="rId1" imgW="7143750" imgH="467677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69155" y="0"/>
                        <a:ext cx="7522210" cy="685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accent1"/>
                </a:solidFill>
              </a:rPr>
              <a:t>Screen shots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9600" y="1417955"/>
            <a:ext cx="47275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  <a:sym typeface="+mn-ea"/>
              </a:rPr>
              <a:t>12. </a:t>
            </a:r>
            <a:r>
              <a:rPr lang="en-US" sz="2400">
                <a:solidFill>
                  <a:srgbClr val="FF0000"/>
                </a:solidFill>
                <a:sym typeface="+mn-ea"/>
              </a:rPr>
              <a:t>predictive analysis (classification) results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5547360" y="0"/>
          <a:ext cx="6644640" cy="685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5295900" imgH="4972050" progId="Paint.Picture">
                  <p:embed/>
                </p:oleObj>
              </mc:Choice>
              <mc:Fallback>
                <p:oleObj name="" r:id="rId1" imgW="5295900" imgH="497205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547360" y="0"/>
                        <a:ext cx="6644640" cy="6858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accent1"/>
                </a:solidFill>
              </a:rPr>
              <a:t>Screen shots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9600" y="1417955"/>
            <a:ext cx="4727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  <a:sym typeface="+mn-ea"/>
              </a:rPr>
              <a:t>13. Conclusion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683885" y="1245870"/>
            <a:ext cx="4802505" cy="3271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  <a:sym typeface="+mn-ea"/>
              </a:rPr>
              <a:t>Study</a:t>
            </a:r>
            <a:endParaRPr lang="en-US" sz="3200">
              <a:solidFill>
                <a:schemeClr val="accent3">
                  <a:lumMod val="25000"/>
                </a:schemeClr>
              </a:solidFill>
              <a:highlight>
                <a:srgbClr val="FFFF00"/>
              </a:highlight>
              <a:latin typeface="Abadi" panose="020B0604020104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  <a:sym typeface="+mn-ea"/>
              </a:rPr>
              <a:t>Result</a:t>
            </a:r>
            <a:endParaRPr lang="en-US" sz="3200">
              <a:solidFill>
                <a:schemeClr val="accent3">
                  <a:lumMod val="25000"/>
                </a:schemeClr>
              </a:solidFill>
              <a:highlight>
                <a:srgbClr val="FFFF00"/>
              </a:highlight>
              <a:latin typeface="Abadi" panose="020B0604020104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  <a:sym typeface="+mn-ea"/>
              </a:rPr>
              <a:t>Summary</a:t>
            </a:r>
            <a:endParaRPr lang="en-US" sz="3200">
              <a:solidFill>
                <a:schemeClr val="accent3">
                  <a:lumMod val="25000"/>
                </a:schemeClr>
              </a:solidFill>
              <a:highlight>
                <a:srgbClr val="FFFF00"/>
              </a:highlight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  <a:sym typeface="+mn-ea"/>
              </a:rPr>
              <a:t>Whole</a:t>
            </a:r>
            <a:endParaRPr lang="en-US" sz="3200">
              <a:solidFill>
                <a:schemeClr val="accent3">
                  <a:lumMod val="25000"/>
                </a:schemeClr>
              </a:solidFill>
              <a:highlight>
                <a:srgbClr val="FFFF00"/>
              </a:highlight>
              <a:latin typeface="Abadi" panose="020B0604020104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badi" panose="020B0604020104020204" pitchFamily="34" charset="0"/>
                <a:sym typeface="+mn-ea"/>
              </a:rPr>
              <a:t>Nutshel</a:t>
            </a:r>
            <a:endParaRPr lang="en-US" sz="3200">
              <a:solidFill>
                <a:schemeClr val="accent3">
                  <a:lumMod val="25000"/>
                </a:schemeClr>
              </a:solidFill>
              <a:highlight>
                <a:srgbClr val="FFFF00"/>
              </a:highlight>
              <a:latin typeface="Abadi" panose="020B0604020104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accent1"/>
                </a:solidFill>
              </a:rPr>
              <a:t>Screen shots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9600" y="1417955"/>
            <a:ext cx="47275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  <a:sym typeface="+mn-ea"/>
              </a:rPr>
              <a:t>14. </a:t>
            </a:r>
            <a:r>
              <a:rPr lang="en-US" sz="2400">
                <a:solidFill>
                  <a:srgbClr val="FF0000"/>
                </a:solidFill>
                <a:sym typeface="+mn-ea"/>
              </a:rPr>
              <a:t>creativity to improve the presentation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02" name="Content Placeholder 10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60695" y="242570"/>
            <a:ext cx="6630670" cy="66147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accent1"/>
                </a:solidFill>
              </a:rPr>
              <a:t>Screen shots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9600" y="1417955"/>
            <a:ext cx="4727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  <a:sym typeface="+mn-ea"/>
              </a:rPr>
              <a:t>14. </a:t>
            </a:r>
            <a:r>
              <a:rPr lang="en-US" sz="2400">
                <a:solidFill>
                  <a:srgbClr val="FF0000"/>
                </a:solidFill>
                <a:sym typeface="+mn-ea"/>
              </a:rPr>
              <a:t>innovative insights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03" name="Content Placeholder 102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66130" y="1600200"/>
            <a:ext cx="571627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</a:rPr>
              <a:t>Introduction</a:t>
            </a:r>
            <a:endParaRPr lang="en-US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46150" y="2479675"/>
            <a:ext cx="7491730" cy="1898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Project background and context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Problems you want to find answers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757946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</a:rPr>
              <a:t>Outline</a:t>
            </a:r>
            <a:endParaRPr lang="en-US" sz="3200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58190" y="1543050"/>
            <a:ext cx="1165987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</a:rPr>
              <a:t>Uploaded the URL of your GitHub repository including all the completed notebooks and Python files (1 pt)</a:t>
            </a:r>
            <a:endParaRPr lang="en-US" sz="160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</a:rPr>
              <a:t>Uploaded your completed presentation in PDF format (1 pt)</a:t>
            </a:r>
            <a:endParaRPr lang="en-US" sz="160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</a:rPr>
              <a:t>Completed the required Executive Summary slide (1 pt)</a:t>
            </a:r>
            <a:endParaRPr lang="en-US" sz="160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</a:rPr>
              <a:t>Completed the required Introduction slide (1 pt)</a:t>
            </a:r>
            <a:endParaRPr lang="en-US" sz="160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</a:rPr>
              <a:t>Completed the required data collection and data wrangling methodology related slides (1 pt)</a:t>
            </a:r>
            <a:endParaRPr lang="en-US" sz="160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</a:rPr>
              <a:t>Completed the required EDA and interactive visual analytics methodology related slides (3 pts)</a:t>
            </a:r>
            <a:endParaRPr lang="en-US" sz="160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</a:rPr>
              <a:t>Completed the required predictive analysis methodology related slides (1 pt)</a:t>
            </a:r>
            <a:endParaRPr lang="en-US" sz="160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</a:rPr>
              <a:t>Completed the required EDA with visualization results slides (6 pts)</a:t>
            </a:r>
            <a:endParaRPr lang="en-US" sz="160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</a:rPr>
              <a:t>Completed the required EDA with SQL results slides (10 pts)</a:t>
            </a:r>
            <a:endParaRPr lang="en-US" sz="160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</a:rPr>
              <a:t>Completed the required interactive map with Folium results slides (3 pts)</a:t>
            </a:r>
            <a:endParaRPr lang="en-US" sz="160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</a:rPr>
              <a:t>Completed the required Plotly Dash dashboard results slides (3 pts)</a:t>
            </a:r>
            <a:endParaRPr lang="en-US" sz="160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</a:rPr>
              <a:t>Completed the required predictive analysis (classification) results slides (6 pts)</a:t>
            </a:r>
            <a:endParaRPr lang="en-US" sz="160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</a:rPr>
              <a:t>Completed the required Conclusion slide (1 pts)</a:t>
            </a:r>
            <a:endParaRPr lang="en-US" sz="160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</a:rPr>
              <a:t>Applied your creativity to improve the presentation beyond the template (1 pts)</a:t>
            </a:r>
            <a:endParaRPr lang="en-US" sz="160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</a:rPr>
              <a:t>Displayed any innovative insights (1 pts)</a:t>
            </a:r>
            <a:endParaRPr lang="en-US" sz="160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196606" y="123282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</a:rPr>
              <a:t>Executive Summary</a:t>
            </a:r>
            <a:endParaRPr lang="en-US" sz="7200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Data collection methodology:</a:t>
            </a:r>
            <a:endParaRPr lang="en-US" sz="7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Describe how data was collected </a:t>
            </a:r>
            <a:endParaRPr lang="en-US" sz="6400" dirty="0">
              <a:solidFill>
                <a:schemeClr val="bg2">
                  <a:lumMod val="50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Perform data wrangling</a:t>
            </a:r>
            <a:endParaRPr lang="en-US" sz="7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Describe how data was processed</a:t>
            </a:r>
            <a:endParaRPr lang="en-US" sz="6400" dirty="0">
              <a:solidFill>
                <a:schemeClr val="bg2">
                  <a:lumMod val="50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Perform exploratory data analysis (EDA) using visualization and SQL</a:t>
            </a:r>
            <a:endParaRPr lang="en-US" sz="7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Perform interactive visual analytics using Folium and </a:t>
            </a:r>
            <a:r>
              <a:rPr lang="en-US" sz="7200" dirty="0" err="1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Plotly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 Dash</a:t>
            </a:r>
            <a:endParaRPr lang="en-US" sz="7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Perform predictive analysis using classification models</a:t>
            </a:r>
            <a:endParaRPr lang="en-US" sz="7200" dirty="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bg2">
                    <a:lumMod val="50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How to build, tune, evaluate classification models</a:t>
            </a:r>
            <a:endParaRPr lang="en-US" sz="6400" dirty="0">
              <a:solidFill>
                <a:schemeClr val="bg2">
                  <a:lumMod val="50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</a:rPr>
              <a:t>Methodology</a:t>
            </a:r>
            <a:endParaRPr lang="en-US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Describe how data sets were collected. 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You need to present your data collection process use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0" indent="0">
              <a:buNone/>
            </a:pPr>
            <a:endParaRPr 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</a:rPr>
              <a:t>Data Collection</a:t>
            </a:r>
            <a:endParaRPr lang="en-US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rial Black" panose="020B0A04020102020204" charset="0"/>
                <a:cs typeface="Arial Black" panose="020B0A04020102020204" charset="0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rial Black" panose="020B0A04020102020204" charset="0"/>
                <a:cs typeface="Arial Black" panose="020B0A04020102020204" charset="0"/>
              </a:rPr>
              <a:t>here</a:t>
            </a:r>
            <a:endParaRPr lang="en-US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Present your data collection with SpaceX REST calls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rial Black" panose="020B0A04020102020204" charset="0"/>
                <a:cs typeface="Arial Black" panose="020B0A0402010202020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Present your web scraping process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Add the GitHub URL of the completed web scraping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</a:rPr>
              <a:t>Data Collection - Scraping</a:t>
            </a:r>
            <a:endParaRPr lang="en-US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" name="Content Placeholder 4"/>
          <p:cNvSpPr txBox="1"/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rial Black" panose="020B0A04020102020204" charset="0"/>
                <a:cs typeface="Arial Black" panose="020B0A04020102020204" charset="0"/>
              </a:rPr>
              <a:t>Place your flowchart of web scraping her</a:t>
            </a:r>
            <a:r>
              <a:rPr lang="en-US" sz="2200">
                <a:solidFill>
                  <a:srgbClr val="1C7DDB"/>
                </a:solidFill>
                <a:latin typeface="Abadi"/>
              </a:rPr>
              <a:t>e</a:t>
            </a:r>
            <a:endParaRPr lang="en-US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Describe how data were processed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You need to present your data wrangling process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Add the GitHub URL of your completed data wrangling related notebooks,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</a:rPr>
              <a:t>Data Wrangling</a:t>
            </a:r>
            <a:endParaRPr lang="en-US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Summarize what charts were plotted and why you used those 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Add the GitHub URL of your completed EDA with data visualization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384566" y="451655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 Black" panose="020B0A04020102020204" charset="0"/>
                <a:cs typeface="Arial Black" panose="020B0A04020102020204" charset="0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accent1"/>
                </a:solidFill>
              </a:rPr>
              <a:t>Screen shots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9600" y="1417955"/>
            <a:ext cx="4727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  <a:sym typeface="+mn-ea"/>
              </a:rPr>
              <a:t>1. GitHub repository URL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17195" y="6278880"/>
            <a:ext cx="66929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/>
              <a:t>https://github.com/appasami/Cousera-Applied-Data-Science-Capstone-Project</a:t>
            </a:r>
            <a:endParaRPr lang="en-US" sz="1400"/>
          </a:p>
        </p:txBody>
      </p:sp>
      <p:graphicFrame>
        <p:nvGraphicFramePr>
          <p:cNvPr id="8" name="Content Placeholder 7"/>
          <p:cNvGraphicFramePr/>
          <p:nvPr>
            <p:ph idx="1"/>
          </p:nvPr>
        </p:nvGraphicFramePr>
        <p:xfrm>
          <a:off x="5318125" y="0"/>
          <a:ext cx="6873875" cy="6320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11077575" imgH="9372600" progId="Paint.Picture">
                  <p:embed/>
                </p:oleObj>
              </mc:Choice>
              <mc:Fallback>
                <p:oleObj name="" r:id="rId1" imgW="11077575" imgH="9372600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18125" y="0"/>
                        <a:ext cx="6873875" cy="6320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accent1"/>
                </a:solidFill>
              </a:rPr>
              <a:t>Screen shots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9600" y="1417955"/>
            <a:ext cx="4727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buClrTx/>
              <a:buSzTx/>
              <a:buFontTx/>
            </a:pPr>
            <a:r>
              <a:rPr lang="en-US" sz="2400">
                <a:solidFill>
                  <a:srgbClr val="FF0000"/>
                </a:solidFill>
                <a:sym typeface="+mn-ea"/>
              </a:rPr>
              <a:t> 2. P</a:t>
            </a:r>
            <a:r>
              <a:rPr lang="en-US" sz="2400">
                <a:solidFill>
                  <a:srgbClr val="FF0000"/>
                </a:solidFill>
                <a:sym typeface="+mn-ea"/>
              </a:rPr>
              <a:t>resentation in PDF format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100" name="Content Placeholder 9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90030" y="0"/>
            <a:ext cx="5601970" cy="68713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accent1"/>
                </a:solidFill>
              </a:rPr>
              <a:t>Screen shots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9600" y="1417955"/>
            <a:ext cx="4727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  <a:sym typeface="+mn-ea"/>
              </a:rPr>
              <a:t>3. Executive Summary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Content Placeholder 2"/>
          <p:cNvSpPr txBox="1"/>
          <p:nvPr/>
        </p:nvSpPr>
        <p:spPr>
          <a:xfrm>
            <a:off x="5941695" y="1041400"/>
            <a:ext cx="5699125" cy="293814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rial Black" panose="020B0A04020102020204" charset="0"/>
                <a:cs typeface="Arial Black" panose="020B0A04020102020204" charset="0"/>
              </a:rPr>
              <a:t>Summary of methodologies</a:t>
            </a:r>
            <a:endParaRPr lang="en-US" sz="2400" dirty="0">
              <a:solidFill>
                <a:schemeClr val="accent3">
                  <a:lumMod val="25000"/>
                </a:schemeClr>
              </a:solidFill>
              <a:highlight>
                <a:srgbClr val="FFFF00"/>
              </a:highlight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rial Black" panose="020B0A04020102020204" charset="0"/>
                <a:cs typeface="Arial Black" panose="020B0A04020102020204" charset="0"/>
              </a:rPr>
              <a:t>Summary of all results</a:t>
            </a:r>
            <a:endParaRPr lang="en-US" sz="2400" dirty="0">
              <a:solidFill>
                <a:schemeClr val="accent3">
                  <a:lumMod val="25000"/>
                </a:schemeClr>
              </a:solidFill>
              <a:highlight>
                <a:srgbClr val="FFFF00"/>
              </a:highlight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rial Black" panose="020B0A04020102020204" charset="0"/>
                <a:cs typeface="Arial Black" panose="020B0A04020102020204" charset="0"/>
              </a:rPr>
              <a:t>Important Discusions</a:t>
            </a:r>
            <a:endParaRPr lang="en-US" sz="2400" dirty="0">
              <a:solidFill>
                <a:schemeClr val="accent3">
                  <a:lumMod val="25000"/>
                </a:schemeClr>
              </a:solidFill>
              <a:highlight>
                <a:srgbClr val="FFFF00"/>
              </a:highlight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accent1"/>
                </a:solidFill>
              </a:rPr>
              <a:t>Screen shots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9600" y="1417955"/>
            <a:ext cx="4727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  <a:sym typeface="+mn-ea"/>
              </a:rPr>
              <a:t>4. Introduction 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5117465" y="1275080"/>
            <a:ext cx="6042025" cy="1898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rial Black" panose="020B0A04020102020204" charset="0"/>
                <a:cs typeface="Arial Black" panose="020B0A04020102020204" charset="0"/>
              </a:rPr>
              <a:t>Project background and context</a:t>
            </a:r>
            <a:endParaRPr lang="en-US" sz="2200" dirty="0">
              <a:solidFill>
                <a:schemeClr val="accent3">
                  <a:lumMod val="25000"/>
                </a:schemeClr>
              </a:solidFill>
              <a:highlight>
                <a:srgbClr val="FFFF00"/>
              </a:highlight>
              <a:latin typeface="Arial Black" panose="020B0A04020102020204" charset="0"/>
              <a:cs typeface="Arial Black" panose="020B0A0402010202020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highlight>
                  <a:srgbClr val="FFFF00"/>
                </a:highlight>
                <a:latin typeface="Arial Black" panose="020B0A04020102020204" charset="0"/>
                <a:cs typeface="Arial Black" panose="020B0A04020102020204" charset="0"/>
              </a:rPr>
              <a:t>Problems you want to find answers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highlight>
                <a:srgbClr val="FFFF00"/>
              </a:highlight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accent1"/>
                </a:solidFill>
              </a:rPr>
              <a:t>Screen shots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9600" y="1417955"/>
            <a:ext cx="47275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sz="2400">
                <a:solidFill>
                  <a:srgbClr val="FF0000"/>
                </a:solidFill>
                <a:sym typeface="+mn-ea"/>
              </a:rPr>
              <a:t>5. Data collection and data wrangling methodology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5079365" y="-635"/>
          <a:ext cx="7112635" cy="685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9886950" imgH="8124825" progId="Paint.Picture">
                  <p:embed/>
                </p:oleObj>
              </mc:Choice>
              <mc:Fallback>
                <p:oleObj name="" r:id="rId1" imgW="9886950" imgH="812482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79365" y="-635"/>
                        <a:ext cx="7112635" cy="6858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accent1"/>
                </a:solidFill>
              </a:rPr>
              <a:t>Screen shots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9600" y="1417955"/>
            <a:ext cx="47275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  <a:sym typeface="+mn-ea"/>
              </a:rPr>
              <a:t> 6. EDA and interactive visual analytics methodology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5337810" y="0"/>
          <a:ext cx="6854190" cy="685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9848850" imgH="5915025" progId="Paint.Picture">
                  <p:embed/>
                </p:oleObj>
              </mc:Choice>
              <mc:Fallback>
                <p:oleObj name="" r:id="rId1" imgW="9848850" imgH="591502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37810" y="0"/>
                        <a:ext cx="6854190" cy="685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chemeClr val="accent1"/>
                </a:solidFill>
              </a:rPr>
              <a:t>Screen shots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9600" y="1417955"/>
            <a:ext cx="47275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  <a:sym typeface="+mn-ea"/>
              </a:rPr>
              <a:t>7 Predictive analysis methodology</a:t>
            </a:r>
            <a:endParaRPr lang="en-US" sz="240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5337175" y="0"/>
          <a:ext cx="6855460" cy="685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9077325" imgH="8105775" progId="Paint.Picture">
                  <p:embed/>
                </p:oleObj>
              </mc:Choice>
              <mc:Fallback>
                <p:oleObj name="" r:id="rId1" imgW="9077325" imgH="8105775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37175" y="0"/>
                        <a:ext cx="6855460" cy="6858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9500</Words>
  <Application>WPS Presentation</Application>
  <PresentationFormat>Widescreen</PresentationFormat>
  <Paragraphs>458</Paragraphs>
  <Slides>60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60</vt:i4>
      </vt:variant>
    </vt:vector>
  </HeadingPairs>
  <TitlesOfParts>
    <vt:vector size="86" baseType="lpstr">
      <vt:lpstr>Arial</vt:lpstr>
      <vt:lpstr>SimSun</vt:lpstr>
      <vt:lpstr>Wingdings</vt:lpstr>
      <vt:lpstr>Abadi</vt:lpstr>
      <vt:lpstr>Segoe Print</vt:lpstr>
      <vt:lpstr>IBM Plex Mono SemiBold</vt:lpstr>
      <vt:lpstr>Yu Gothic UI Semibold</vt:lpstr>
      <vt:lpstr>Arial Black</vt:lpstr>
      <vt:lpstr>SF Pro</vt:lpstr>
      <vt:lpstr>Arial</vt:lpstr>
      <vt:lpstr>IBM Plex Mono Text</vt:lpstr>
      <vt:lpstr>Yu Gothic UI</vt:lpstr>
      <vt:lpstr>Abadi</vt:lpstr>
      <vt:lpstr>Calibri</vt:lpstr>
      <vt:lpstr>Microsoft YaHei</vt:lpstr>
      <vt:lpstr>Arial Unicode MS</vt:lpstr>
      <vt:lpstr>Custom Design</vt:lpstr>
      <vt:lpstr>Art_mountaineering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cudalab</cp:lastModifiedBy>
  <cp:revision>204</cp:revision>
  <dcterms:created xsi:type="dcterms:W3CDTF">2021-04-29T18:58:00Z</dcterms:created>
  <dcterms:modified xsi:type="dcterms:W3CDTF">2023-02-24T09:04:27Z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9741DD1D9D9940809337F05BA7B65A89</vt:lpwstr>
  </property>
  <property fmtid="{D5CDD505-2E9C-101B-9397-08002B2CF9AE}" pid="4" name="KSOProductBuildVer">
    <vt:lpwstr>1033-11.2.0.11486</vt:lpwstr>
  </property>
</Properties>
</file>